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844" r:id="rId2"/>
    <p:sldId id="2154" r:id="rId3"/>
    <p:sldId id="1906" r:id="rId4"/>
    <p:sldId id="2116" r:id="rId5"/>
    <p:sldId id="2117" r:id="rId6"/>
    <p:sldId id="2118" r:id="rId7"/>
    <p:sldId id="2119" r:id="rId8"/>
    <p:sldId id="2120" r:id="rId9"/>
    <p:sldId id="2121" r:id="rId10"/>
    <p:sldId id="2122" r:id="rId11"/>
    <p:sldId id="2123" r:id="rId12"/>
    <p:sldId id="2125" r:id="rId13"/>
    <p:sldId id="2124" r:id="rId14"/>
    <p:sldId id="2126" r:id="rId15"/>
    <p:sldId id="2127" r:id="rId16"/>
    <p:sldId id="2129" r:id="rId17"/>
    <p:sldId id="2130" r:id="rId18"/>
    <p:sldId id="2131" r:id="rId19"/>
    <p:sldId id="2132" r:id="rId20"/>
    <p:sldId id="2133" r:id="rId21"/>
    <p:sldId id="2128" r:id="rId22"/>
    <p:sldId id="2134" r:id="rId23"/>
    <p:sldId id="2135" r:id="rId24"/>
    <p:sldId id="2136" r:id="rId25"/>
    <p:sldId id="2137" r:id="rId26"/>
    <p:sldId id="2138" r:id="rId27"/>
    <p:sldId id="2139" r:id="rId28"/>
    <p:sldId id="2140" r:id="rId29"/>
    <p:sldId id="2141" r:id="rId30"/>
    <p:sldId id="2142" r:id="rId31"/>
    <p:sldId id="2143" r:id="rId32"/>
    <p:sldId id="2144" r:id="rId33"/>
    <p:sldId id="2145" r:id="rId34"/>
    <p:sldId id="2146" r:id="rId35"/>
    <p:sldId id="2147" r:id="rId36"/>
    <p:sldId id="2148" r:id="rId37"/>
    <p:sldId id="2149" r:id="rId38"/>
    <p:sldId id="2150" r:id="rId39"/>
    <p:sldId id="2151" r:id="rId40"/>
    <p:sldId id="2153" r:id="rId41"/>
    <p:sldId id="2152" r:id="rId42"/>
  </p:sldIdLst>
  <p:sldSz cx="9144000" cy="6858000" type="screen4x3"/>
  <p:notesSz cx="7102475" cy="102298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4000" b="1" kern="1200">
        <a:solidFill>
          <a:srgbClr val="0000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8F8F8"/>
    <a:srgbClr val="BDC4ED"/>
    <a:srgbClr val="698DFF"/>
    <a:srgbClr val="CED3F2"/>
    <a:srgbClr val="DADEF6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80072" autoAdjust="0"/>
  </p:normalViewPr>
  <p:slideViewPr>
    <p:cSldViewPr>
      <p:cViewPr varScale="1">
        <p:scale>
          <a:sx n="88" d="100"/>
          <a:sy n="88" d="100"/>
        </p:scale>
        <p:origin x="-2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6231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16231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defTabSz="945857" eaLnBrk="1" hangingPunct="1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6C3E11-7EAD-48DA-83B9-E7E2A89558D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6795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58116"/>
            <a:ext cx="5682643" cy="460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6231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defTabSz="947190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16231"/>
            <a:ext cx="3078513" cy="5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defTabSz="945857" eaLnBrk="1" hangingPunct="1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EC8026-6CE4-4303-AC89-E6DD340EC95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588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5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881" indent="-284580" defTabSz="945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607" indent="-227006" defTabSz="945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908" indent="-227006" defTabSz="945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6209" indent="-227006" defTabSz="945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9960" indent="-227006" defTabSz="945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3711" indent="-227006" defTabSz="945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7461" indent="-227006" defTabSz="945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51212" indent="-227006" defTabSz="945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F9429B6-9260-4EDD-A75B-B4C771D96727}" type="slidenum">
              <a:rPr lang="it-IT" altLang="it-IT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it-IT" altLang="it-IT" smtClean="0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  <a:extLst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08" y="4858116"/>
            <a:ext cx="5208261" cy="4604578"/>
          </a:xfrm>
        </p:spPr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8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5857" eaLnBrk="0" hangingPunct="0"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200" indent="-294450" defTabSz="945857" eaLnBrk="0" hangingPunct="0"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2732" indent="-235231" defTabSz="945857" eaLnBrk="0" hangingPunct="0"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6483" indent="-235231" defTabSz="945857" eaLnBrk="0" hangingPunct="0"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0233" indent="-235231" defTabSz="945857" eaLnBrk="0" hangingPunct="0"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3984" indent="-235231" defTabSz="945857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7735" indent="-235231" defTabSz="945857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1485" indent="-235231" defTabSz="945857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5236" indent="-235231" defTabSz="945857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248B5B49-EBAA-4054-A148-33B8974F2035}" type="slidenum">
              <a:rPr lang="it-IT" altLang="it-IT" sz="1200" b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it-IT" altLang="it-IT" sz="1200" b="0">
              <a:solidFill>
                <a:schemeClr val="tx1"/>
              </a:solidFill>
            </a:endParaRPr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66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0">
          <a:gsLst>
            <a:gs pos="0">
              <a:srgbClr val="FFFFFF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748713" y="4324350"/>
            <a:ext cx="0" cy="2305050"/>
          </a:xfrm>
          <a:prstGeom prst="line">
            <a:avLst/>
          </a:prstGeom>
          <a:noFill/>
          <a:ln w="19050" cap="sq">
            <a:solidFill>
              <a:srgbClr val="BDBBA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95288" y="4077072"/>
            <a:ext cx="8353425" cy="0"/>
          </a:xfrm>
          <a:prstGeom prst="line">
            <a:avLst/>
          </a:prstGeom>
          <a:noFill/>
          <a:ln w="28575" cap="rnd">
            <a:solidFill>
              <a:srgbClr val="BDBBA9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3116263" y="6383338"/>
            <a:ext cx="2895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rgbClr val="969696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mtClean="0"/>
              <a:t>Prof. Alessandro Berti </a:t>
            </a:r>
          </a:p>
          <a:p>
            <a:pPr eaLnBrk="1" hangingPunct="1">
              <a:defRPr/>
            </a:pPr>
            <a:endParaRPr lang="it-IT" dirty="0"/>
          </a:p>
        </p:txBody>
      </p:sp>
      <p:pic>
        <p:nvPicPr>
          <p:cNvPr id="7" name="Picture 8" descr="C:\Users\me.matar\Desktop\logo_desp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261"/>
            <a:ext cx="3168352" cy="6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fbexternal-a.akamaihd.net/safe_image.php?d=AQAieJHxv3mOp4oc&amp;w=377&amp;h=197&amp;url=https%3A%2F%2Ffbcdn-sphotos-d-a.akamaihd.net%2Fhphotos-ak-prn1%2F993379_645638552115220_636468381_n.jpg&amp;cfs=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63"/>
            <a:ext cx="2195735" cy="11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415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Fare clic per modificare stile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Fare clic per modificare lo stile del sottotitolo dello schema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Prof. Alessandro Berti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F4A9-A855-45B7-8E09-61178C082EF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91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4117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41178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EEC8-A8DD-4BF7-84E8-94DC2739974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41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9715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042A-B11A-4DB6-8282-4980F852F4A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871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9715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1781-25AE-4182-A4D8-A4F31CA82CD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994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9715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906838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AF59-C380-4C9E-B2AE-63E995BB86B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656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fbexternal-a.akamaihd.net/safe_image.php?d=AQAieJHxv3mOp4oc&amp;w=377&amp;h=197&amp;url=https%3A%2F%2Ffbcdn-sphotos-d-a.akamaihd.net%2Fhphotos-ak-prn1%2F993379_645638552115220_636468381_n.jpg&amp;cfs=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83300"/>
            <a:ext cx="14398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6156-C285-4058-8C5A-3989FA63DA2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49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57C6-F13F-4E20-9115-20BB4779772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80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47DF-E72B-422C-8DE0-B8CB4137B30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3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EF65B-7FE1-4357-9FB8-166CB46385D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76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5A41-0F02-4889-ACD7-D46F3587661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54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B554-D0D5-4C8E-9420-78020EF9EA0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54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8D7C-CC8B-44AE-A6B4-FA85B93102D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07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85B7-08B5-4CDB-83C7-F75E33D5D2D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53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E8E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32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383338"/>
            <a:ext cx="2895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969696"/>
                </a:solidFill>
                <a:latin typeface="Arial Unicode M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Prof. Alessandro Berti </a:t>
            </a:r>
          </a:p>
          <a:p>
            <a:pPr>
              <a:defRPr/>
            </a:pPr>
            <a:endParaRPr lang="it-IT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>
                <a:solidFill>
                  <a:srgbClr val="969696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76F51-C532-4D98-A34F-8136F6F1179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79388" y="1196752"/>
            <a:ext cx="8424862" cy="0"/>
          </a:xfrm>
          <a:prstGeom prst="line">
            <a:avLst/>
          </a:prstGeom>
          <a:noFill/>
          <a:ln w="38100" cap="sq" cmpd="dbl">
            <a:solidFill>
              <a:srgbClr val="96969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79388" y="6021388"/>
            <a:ext cx="8569325" cy="0"/>
          </a:xfrm>
          <a:prstGeom prst="line">
            <a:avLst/>
          </a:prstGeom>
          <a:noFill/>
          <a:ln w="12700" cap="sq">
            <a:solidFill>
              <a:srgbClr val="96969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387350" y="260350"/>
            <a:ext cx="7938" cy="6481763"/>
          </a:xfrm>
          <a:prstGeom prst="line">
            <a:avLst/>
          </a:prstGeom>
          <a:noFill/>
          <a:ln w="12700" cap="sq">
            <a:solidFill>
              <a:srgbClr val="96969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panose="05000000000000000000" pitchFamily="2" charset="2"/>
        <a:buChar char="§"/>
        <a:defRPr sz="3200">
          <a:solidFill>
            <a:srgbClr val="000066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panose="05000000000000000000" pitchFamily="2" charset="2"/>
        <a:buChar char="§"/>
        <a:defRPr sz="2800">
          <a:solidFill>
            <a:srgbClr val="000066"/>
          </a:solidFill>
          <a:latin typeface="Arial Unicode MS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panose="05000000000000000000" pitchFamily="2" charset="2"/>
        <a:buChar char="§"/>
        <a:defRPr sz="2400">
          <a:solidFill>
            <a:srgbClr val="000066"/>
          </a:solidFill>
          <a:latin typeface="Arial Narrow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panose="05000000000000000000" pitchFamily="2" charset="2"/>
        <a:buChar char="§"/>
        <a:defRPr sz="2000">
          <a:solidFill>
            <a:srgbClr val="000066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panose="05000000000000000000" pitchFamily="2" charset="2"/>
        <a:buChar char="§"/>
        <a:defRPr sz="2000">
          <a:solidFill>
            <a:srgbClr val="000066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charset="0"/>
        <a:buChar char="§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charset="0"/>
        <a:buChar char="§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charset="0"/>
        <a:buChar char="§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90000"/>
        <a:buFont typeface="Wingdings" charset="0"/>
        <a:buChar char="§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essandro.berti@uniurb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039" y="1340768"/>
            <a:ext cx="8822432" cy="1197794"/>
          </a:xfrm>
        </p:spPr>
        <p:txBody>
          <a:bodyPr/>
          <a:lstStyle/>
          <a:p>
            <a:r>
              <a:rPr lang="en-US" sz="2700" b="1" dirty="0" smtClean="0"/>
              <a:t>International conference on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en-US" sz="2700" b="1" dirty="0" smtClean="0"/>
              <a:t>small businesses, banks, finance, innovation and growth</a:t>
            </a:r>
            <a:r>
              <a:rPr lang="it-IT" sz="2700" dirty="0" smtClean="0"/>
              <a:t/>
            </a:r>
            <a:br>
              <a:rPr lang="it-IT" sz="2700" dirty="0" smtClean="0"/>
            </a:br>
            <a:endParaRPr lang="it-IT" sz="2700" dirty="0" smtClean="0">
              <a:ea typeface="+mj-ea"/>
              <a:cs typeface="+mj-cs"/>
            </a:endParaRP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1975" y="4437112"/>
            <a:ext cx="5646738" cy="2362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a typeface="+mn-ea"/>
              </a:rPr>
              <a:t>Prof. Alessandro Berti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err="1" smtClean="0">
                <a:ea typeface="+mn-ea"/>
              </a:rPr>
              <a:t>Dipartimento</a:t>
            </a:r>
            <a:r>
              <a:rPr lang="en-US" sz="1600" dirty="0" smtClean="0">
                <a:ea typeface="+mn-ea"/>
              </a:rPr>
              <a:t> di </a:t>
            </a:r>
            <a:r>
              <a:rPr lang="en-US" sz="1600" dirty="0" err="1" smtClean="0">
                <a:ea typeface="+mn-ea"/>
              </a:rPr>
              <a:t>Economia</a:t>
            </a:r>
            <a:r>
              <a:rPr lang="en-US" sz="1600" dirty="0" smtClean="0">
                <a:ea typeface="+mn-ea"/>
              </a:rPr>
              <a:t> </a:t>
            </a:r>
            <a:r>
              <a:rPr lang="en-US" sz="1600" dirty="0" err="1" smtClean="0">
                <a:ea typeface="+mn-ea"/>
              </a:rPr>
              <a:t>Società</a:t>
            </a:r>
            <a:r>
              <a:rPr lang="en-US" sz="1600" dirty="0" smtClean="0">
                <a:ea typeface="+mn-ea"/>
              </a:rPr>
              <a:t> e </a:t>
            </a:r>
            <a:r>
              <a:rPr lang="en-US" sz="1600" dirty="0" err="1" smtClean="0">
                <a:ea typeface="+mn-ea"/>
              </a:rPr>
              <a:t>Politica</a:t>
            </a:r>
            <a:endParaRPr lang="en-US" sz="1600" dirty="0" smtClean="0">
              <a:ea typeface="+mn-ea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err="1" smtClean="0">
                <a:ea typeface="+mn-ea"/>
              </a:rPr>
              <a:t>Scuola</a:t>
            </a:r>
            <a:r>
              <a:rPr lang="en-US" sz="1600" dirty="0" smtClean="0">
                <a:ea typeface="+mn-ea"/>
              </a:rPr>
              <a:t> di </a:t>
            </a:r>
            <a:r>
              <a:rPr lang="en-US" sz="1600" dirty="0" err="1" smtClean="0">
                <a:ea typeface="+mn-ea"/>
              </a:rPr>
              <a:t>Economia</a:t>
            </a:r>
            <a:endParaRPr lang="en-US" sz="1600" dirty="0" smtClean="0">
              <a:ea typeface="+mn-ea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err="1" smtClean="0">
                <a:ea typeface="+mn-ea"/>
              </a:rPr>
              <a:t>Università</a:t>
            </a:r>
            <a:r>
              <a:rPr lang="en-US" sz="1600" dirty="0" smtClean="0">
                <a:ea typeface="+mn-ea"/>
              </a:rPr>
              <a:t> di </a:t>
            </a:r>
            <a:r>
              <a:rPr lang="en-US" sz="1600" dirty="0" err="1" smtClean="0">
                <a:ea typeface="+mn-ea"/>
              </a:rPr>
              <a:t>Urbino</a:t>
            </a:r>
            <a:r>
              <a:rPr lang="en-US" sz="1600" dirty="0" smtClean="0">
                <a:ea typeface="+mn-ea"/>
              </a:rPr>
              <a:t> </a:t>
            </a:r>
            <a:r>
              <a:rPr lang="en-US" altLang="it-IT" sz="1600" dirty="0" smtClean="0">
                <a:ea typeface="+mn-ea"/>
              </a:rPr>
              <a:t>“</a:t>
            </a:r>
            <a:r>
              <a:rPr lang="en-US" sz="1600" dirty="0" smtClean="0">
                <a:ea typeface="+mn-ea"/>
              </a:rPr>
              <a:t>Carlo Bo</a:t>
            </a:r>
            <a:r>
              <a:rPr lang="en-US" altLang="it-IT" sz="1600" dirty="0" smtClean="0">
                <a:ea typeface="+mn-ea"/>
              </a:rPr>
              <a:t>”</a:t>
            </a:r>
            <a:r>
              <a:rPr lang="en-US" sz="1600" dirty="0" smtClean="0">
                <a:ea typeface="+mn-ea"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a typeface="+mn-ea"/>
                <a:hlinkClick r:id="rId3"/>
              </a:rPr>
              <a:t>alessandro.berti@uniurb.it</a:t>
            </a:r>
            <a:endParaRPr lang="en-US" sz="1600" dirty="0" smtClean="0">
              <a:ea typeface="+mn-ea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ea typeface="+mn-ea"/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8229600" y="5715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kumimoji="1" lang="it-IT" sz="2400" b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8262938" y="6027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kumimoji="1" lang="it-IT" sz="2400" b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1667" y="2610778"/>
            <a:ext cx="8353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ASSESSMENT AND RISK MANAGEMENT IN TIMES OF CRISIS</a:t>
            </a:r>
            <a:endParaRPr lang="it-IT" sz="3600" dirty="0" smtClean="0"/>
          </a:p>
          <a:p>
            <a:pPr algn="ctr"/>
            <a:endParaRPr lang="it-IT" sz="360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6024" y="1412776"/>
            <a:ext cx="7772400" cy="4114800"/>
          </a:xfrm>
        </p:spPr>
        <p:txBody>
          <a:bodyPr/>
          <a:lstStyle/>
          <a:p>
            <a:pPr algn="just"/>
            <a:r>
              <a:rPr lang="it-IT" sz="3000" dirty="0"/>
              <a:t>Complessivamente, le variabili di conto economico illustrate nella precedente tabella </a:t>
            </a:r>
            <a:r>
              <a:rPr lang="it-IT" sz="3000" b="1" dirty="0"/>
              <a:t>sono risultate essere indicatori altamente </a:t>
            </a:r>
            <a:r>
              <a:rPr lang="it-IT" sz="3000" b="1" dirty="0" smtClean="0"/>
              <a:t>predittivi</a:t>
            </a:r>
            <a:r>
              <a:rPr lang="it-IT" sz="3000" dirty="0" smtClean="0"/>
              <a:t>.</a:t>
            </a:r>
          </a:p>
          <a:p>
            <a:pPr algn="just"/>
            <a:r>
              <a:rPr lang="it-IT" sz="3000" dirty="0"/>
              <a:t>Le migliori performance, a livello </a:t>
            </a:r>
            <a:r>
              <a:rPr lang="it-IT" sz="3000" dirty="0" err="1"/>
              <a:t>univariato</a:t>
            </a:r>
            <a:r>
              <a:rPr lang="it-IT" sz="3000" dirty="0"/>
              <a:t>, sono state ottenute dai rapporti </a:t>
            </a:r>
            <a:r>
              <a:rPr lang="it-IT" sz="3000" b="1" dirty="0"/>
              <a:t>MOL / Oneri finanziari </a:t>
            </a:r>
            <a:r>
              <a:rPr lang="it-IT" sz="3000" dirty="0"/>
              <a:t>e </a:t>
            </a:r>
            <a:r>
              <a:rPr lang="it-IT" sz="3000" b="1" dirty="0"/>
              <a:t>(MOL – Imposte) / Oneri finanziari</a:t>
            </a:r>
            <a:r>
              <a:rPr lang="it-IT" sz="3000" dirty="0"/>
              <a:t>, che hanno registrato valori di I.V. rispettivamente di 2,82 e 2,53.</a:t>
            </a:r>
          </a:p>
          <a:p>
            <a:pPr algn="just"/>
            <a:endParaRPr lang="it-IT" sz="3000" dirty="0"/>
          </a:p>
          <a:p>
            <a:pPr algn="just"/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153194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92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90" y="1340768"/>
            <a:ext cx="8439982" cy="468052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11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368" y="1340768"/>
            <a:ext cx="8260432" cy="4114800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it-IT" sz="3000" dirty="0"/>
              <a:t>Anche il rapporto Oneri finanziari / Fatturato è risultato essere un ottimo </a:t>
            </a:r>
            <a:r>
              <a:rPr lang="it-IT" sz="3000" dirty="0" err="1"/>
              <a:t>predittore</a:t>
            </a:r>
            <a:r>
              <a:rPr lang="it-IT" sz="3000" dirty="0"/>
              <a:t>, presentando un </a:t>
            </a:r>
            <a:r>
              <a:rPr lang="it-IT" sz="3000" i="1" dirty="0"/>
              <a:t>information </a:t>
            </a:r>
            <a:r>
              <a:rPr lang="it-IT" sz="3000" i="1" dirty="0" err="1"/>
              <a:t>value</a:t>
            </a:r>
            <a:r>
              <a:rPr lang="it-IT" sz="3000" i="1" dirty="0"/>
              <a:t> </a:t>
            </a:r>
            <a:r>
              <a:rPr lang="it-IT" sz="3000" dirty="0"/>
              <a:t>esattamente pari a </a:t>
            </a:r>
            <a:r>
              <a:rPr lang="it-IT" sz="3000" dirty="0" smtClean="0"/>
              <a:t>2,00.</a:t>
            </a:r>
          </a:p>
          <a:p>
            <a:pPr algn="just">
              <a:lnSpc>
                <a:spcPct val="110000"/>
              </a:lnSpc>
            </a:pPr>
            <a:r>
              <a:rPr lang="it-IT" sz="3000" dirty="0"/>
              <a:t>Il rapporto tra </a:t>
            </a:r>
            <a:r>
              <a:rPr lang="it-IT" sz="3000" b="1" dirty="0"/>
              <a:t>Reddito operativo / Oneri finanziari presenta un </a:t>
            </a:r>
            <a:r>
              <a:rPr lang="it-IT" sz="3000" b="1" i="1" dirty="0"/>
              <a:t>information </a:t>
            </a:r>
            <a:r>
              <a:rPr lang="it-IT" sz="3000" b="1" i="1" dirty="0" err="1"/>
              <a:t>value</a:t>
            </a:r>
            <a:r>
              <a:rPr lang="it-IT" sz="3000" b="1" dirty="0"/>
              <a:t> di 1,78</a:t>
            </a:r>
            <a:r>
              <a:rPr lang="it-IT" sz="3000" dirty="0"/>
              <a:t>: le aziende buone evidenziano valori mediani pari a circa 4,5 mentre le cattive dei valori di circa 1,0.</a:t>
            </a:r>
          </a:p>
          <a:p>
            <a:pPr algn="just">
              <a:lnSpc>
                <a:spcPct val="110000"/>
              </a:lnSpc>
            </a:pPr>
            <a:endParaRPr lang="it-IT" sz="3000" dirty="0"/>
          </a:p>
          <a:p>
            <a:pPr algn="just">
              <a:lnSpc>
                <a:spcPct val="110000"/>
              </a:lnSpc>
            </a:pP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99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34308"/>
            <a:ext cx="8291264" cy="454296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71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225202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6" y="1340768"/>
            <a:ext cx="826993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86" y="1160191"/>
            <a:ext cx="8595001" cy="46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047317"/>
            <a:ext cx="8458199" cy="2109875"/>
          </a:xfrm>
          <a:prstGeom prst="rect">
            <a:avLst/>
          </a:prstGeom>
        </p:spPr>
      </p:pic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121907"/>
              </p:ext>
            </p:extLst>
          </p:nvPr>
        </p:nvGraphicFramePr>
        <p:xfrm>
          <a:off x="2537284" y="1671921"/>
          <a:ext cx="4069432" cy="1071839"/>
        </p:xfrm>
        <a:graphic>
          <a:graphicData uri="http://schemas.openxmlformats.org/drawingml/2006/table">
            <a:tbl>
              <a:tblPr firstRow="1" bandRow="1"/>
              <a:tblGrid>
                <a:gridCol w="4069432"/>
              </a:tblGrid>
              <a:tr h="61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b="1" kern="12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Flusso di cassa </a:t>
                      </a:r>
                      <a:r>
                        <a:rPr lang="it-IT" sz="2400" b="1" kern="1200" dirty="0" err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</a:t>
                      </a:r>
                      <a:r>
                        <a:rPr lang="it-IT" sz="2400" b="1" kern="12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sz="2400" b="1" kern="1200" dirty="0" err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caratt</a:t>
                      </a:r>
                      <a:r>
                        <a:rPr lang="it-IT" sz="2400" b="1" kern="12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it-IT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Fatturato</a:t>
                      </a:r>
                      <a:endParaRPr lang="it-IT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o 7"/>
          <p:cNvSpPr>
            <a:spLocks noChangeAspect="1"/>
          </p:cNvSpPr>
          <p:nvPr/>
        </p:nvSpPr>
        <p:spPr>
          <a:xfrm>
            <a:off x="467543" y="3726226"/>
            <a:ext cx="1192981" cy="78289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b="1" kern="1200" dirty="0">
                <a:solidFill>
                  <a:schemeClr val="bg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Ipotesi teorica</a:t>
            </a:r>
            <a:endParaRPr lang="it-IT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8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entagono 5"/>
          <p:cNvSpPr>
            <a:spLocks noChangeAspect="1"/>
          </p:cNvSpPr>
          <p:nvPr/>
        </p:nvSpPr>
        <p:spPr>
          <a:xfrm>
            <a:off x="441753" y="3140968"/>
            <a:ext cx="1451144" cy="993576"/>
          </a:xfrm>
          <a:prstGeom prst="homePlat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b="1" kern="1200" dirty="0">
                <a:solidFill>
                  <a:schemeClr val="bg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Verifica empirica</a:t>
            </a:r>
            <a:endParaRPr lang="it-IT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1720828"/>
            <a:ext cx="6779095" cy="42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114800"/>
          </a:xfrm>
        </p:spPr>
        <p:txBody>
          <a:bodyPr/>
          <a:lstStyle/>
          <a:p>
            <a:pPr marL="173038" lvl="0" indent="-173038" algn="just"/>
            <a:r>
              <a:rPr lang="it-IT" sz="2200" dirty="0"/>
              <a:t>Le società sono state ordinate per rapporto FCGC/Fatturato e suddivise in classi con ampiezza pari al 20% del campione totale.</a:t>
            </a:r>
          </a:p>
          <a:p>
            <a:pPr marL="173038" lvl="0" indent="-173038" algn="just"/>
            <a:r>
              <a:rPr lang="it-IT" sz="2200" dirty="0"/>
              <a:t>Per ogni classe è stato rilevato il </a:t>
            </a:r>
            <a:r>
              <a:rPr lang="it-IT" sz="2200" dirty="0" err="1"/>
              <a:t>bad</a:t>
            </a:r>
            <a:r>
              <a:rPr lang="it-IT" sz="2200" dirty="0"/>
              <a:t> rate %  effettivamente realizzato;</a:t>
            </a:r>
          </a:p>
          <a:p>
            <a:pPr marL="173038" lvl="0" indent="-173038" algn="just"/>
            <a:r>
              <a:rPr lang="it-IT" sz="2200" dirty="0"/>
              <a:t>Il rapporto </a:t>
            </a:r>
            <a:r>
              <a:rPr lang="it-IT" sz="2200" b="1" dirty="0"/>
              <a:t>FCGC/Fatturato (I.V. 0,31) non risulta essere molto predittivo della condizione di insolvenza in quanto, nella fascia intermedia della distribuzione, si registrano </a:t>
            </a:r>
            <a:r>
              <a:rPr lang="it-IT" sz="2200" b="1" i="1" dirty="0" err="1"/>
              <a:t>bad</a:t>
            </a:r>
            <a:r>
              <a:rPr lang="it-IT" sz="2200" b="1" i="1" dirty="0"/>
              <a:t> rate </a:t>
            </a:r>
            <a:r>
              <a:rPr lang="it-IT" sz="2200" b="1" dirty="0"/>
              <a:t>non pienamente </a:t>
            </a:r>
            <a:r>
              <a:rPr lang="it-IT" sz="2200" b="1" dirty="0" err="1"/>
              <a:t>monotonici</a:t>
            </a:r>
            <a:r>
              <a:rPr lang="it-IT" sz="2200" dirty="0" smtClean="0"/>
              <a:t>.</a:t>
            </a:r>
          </a:p>
          <a:p>
            <a:pPr marL="173038" indent="-173038" algn="just"/>
            <a:r>
              <a:rPr lang="it-IT" sz="2200" dirty="0"/>
              <a:t>Le </a:t>
            </a:r>
            <a:r>
              <a:rPr lang="it-IT" sz="2200" b="1" dirty="0"/>
              <a:t>variabili finanziarie dunque non sembrano essere in grado di discriminare efficacemente le aziende buone da quelle cattive</a:t>
            </a:r>
            <a:r>
              <a:rPr lang="it-IT" sz="2200" dirty="0"/>
              <a:t>, dal momento che la maggior parte di esse presentano valori di </a:t>
            </a:r>
            <a:r>
              <a:rPr lang="it-IT" sz="2200" i="1" dirty="0"/>
              <a:t>information </a:t>
            </a:r>
            <a:r>
              <a:rPr lang="it-IT" sz="2200" i="1" dirty="0" err="1"/>
              <a:t>value</a:t>
            </a:r>
            <a:r>
              <a:rPr lang="it-IT" sz="2200" i="1" dirty="0"/>
              <a:t> </a:t>
            </a:r>
            <a:r>
              <a:rPr lang="it-IT" sz="2200" dirty="0"/>
              <a:t>mediamente inferiori a 0,3. </a:t>
            </a:r>
          </a:p>
          <a:p>
            <a:pPr lvl="0" algn="just"/>
            <a:endParaRPr lang="it-IT" sz="2200" dirty="0"/>
          </a:p>
          <a:p>
            <a:pPr algn="just"/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45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07996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Spiegazione (possibile) del risultato: </a:t>
            </a:r>
          </a:p>
          <a:p>
            <a:pPr algn="just"/>
            <a:r>
              <a:rPr lang="it-IT" sz="2400" dirty="0" smtClean="0"/>
              <a:t>nel </a:t>
            </a:r>
            <a:r>
              <a:rPr lang="it-IT" sz="2400" dirty="0"/>
              <a:t>periodo appena antecedente alla classificazione in default oppure alla classificazione ad una categoria di rischio peggiorativa da parte della banca (</a:t>
            </a:r>
            <a:r>
              <a:rPr lang="it-IT" sz="2400" i="1" dirty="0" err="1"/>
              <a:t>downgrading</a:t>
            </a:r>
            <a:r>
              <a:rPr lang="it-IT" sz="2400" dirty="0"/>
              <a:t>), le aziende di tipo «</a:t>
            </a:r>
            <a:r>
              <a:rPr lang="it-IT" sz="2400" i="1" dirty="0" err="1"/>
              <a:t>bad</a:t>
            </a:r>
            <a:r>
              <a:rPr lang="it-IT" sz="2400" dirty="0"/>
              <a:t>», sebbene si caratterizzino per margini inadeguati, tenderebbero a generare più liquidità per effetto della contrazione del capitale circolante (es. calo delle vendite, allungamento dei tempi di pagamento ai fornitori, ritardi nei pagamenti di debiti tributari e/o previdenziali, mancato pagamento di stipendi </a:t>
            </a:r>
            <a:r>
              <a:rPr lang="it-IT" sz="2400" dirty="0" smtClean="0"/>
              <a:t>ecc</a:t>
            </a:r>
            <a:r>
              <a:rPr lang="it-IT" sz="2400" dirty="0"/>
              <a:t>.</a:t>
            </a:r>
            <a:r>
              <a:rPr lang="it-IT" sz="2400" dirty="0" smtClean="0"/>
              <a:t>);</a:t>
            </a:r>
          </a:p>
          <a:p>
            <a:pPr algn="just"/>
            <a:r>
              <a:rPr lang="it-IT" sz="2400" dirty="0" smtClean="0"/>
              <a:t>oppure la reale natura del fabbisogno finanziario tende a essere “confusa”.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9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36504"/>
          </a:xfrm>
        </p:spPr>
        <p:txBody>
          <a:bodyPr/>
          <a:lstStyle/>
          <a:p>
            <a:pPr algn="just"/>
            <a:r>
              <a:rPr lang="it-IT" sz="2000" dirty="0" smtClean="0"/>
              <a:t>Il lavoro presentato ha inteso verificare la validità degli strumenti utilizzati dalle banche nella fase di </a:t>
            </a:r>
            <a:r>
              <a:rPr lang="it-IT" sz="2000" i="1" dirty="0" smtClean="0"/>
              <a:t>screening</a:t>
            </a:r>
            <a:r>
              <a:rPr lang="it-IT" sz="2000" dirty="0" smtClean="0"/>
              <a:t> (ex ante) e di </a:t>
            </a:r>
            <a:r>
              <a:rPr lang="it-IT" sz="2000" i="1" dirty="0" smtClean="0"/>
              <a:t>default </a:t>
            </a:r>
            <a:r>
              <a:rPr lang="it-IT" sz="2000" i="1" dirty="0" err="1" smtClean="0"/>
              <a:t>detection</a:t>
            </a:r>
            <a:r>
              <a:rPr lang="it-IT" sz="2000" i="1" dirty="0" smtClean="0"/>
              <a:t> </a:t>
            </a:r>
            <a:r>
              <a:rPr lang="it-IT" sz="2000" dirty="0" smtClean="0"/>
              <a:t>(ex post) delle relazioni di clientela con le </a:t>
            </a:r>
            <a:r>
              <a:rPr lang="it-IT" sz="2000" dirty="0" err="1" smtClean="0"/>
              <a:t>SMEs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/>
              <a:t>I</a:t>
            </a:r>
            <a:r>
              <a:rPr lang="it-IT" sz="2000" dirty="0" smtClean="0"/>
              <a:t> cambiamenti regolamentari (i.e. Circ.286/2013 </a:t>
            </a:r>
            <a:r>
              <a:rPr lang="it-IT" sz="2000" dirty="0" err="1" smtClean="0"/>
              <a:t>Bankitalia</a:t>
            </a:r>
            <a:r>
              <a:rPr lang="it-IT" sz="2000" dirty="0" smtClean="0"/>
              <a:t>) hanno innovato la prassi, applicando parametri più aderenti alle </a:t>
            </a:r>
            <a:r>
              <a:rPr lang="it-IT" sz="2000" i="1" dirty="0" smtClean="0"/>
              <a:t>best </a:t>
            </a:r>
            <a:r>
              <a:rPr lang="it-IT" sz="2000" i="1" dirty="0" err="1" smtClean="0"/>
              <a:t>practices</a:t>
            </a:r>
            <a:r>
              <a:rPr lang="it-IT" sz="2000" i="1" dirty="0" smtClean="0"/>
              <a:t> </a:t>
            </a:r>
            <a:r>
              <a:rPr lang="it-IT" sz="2000" dirty="0" smtClean="0"/>
              <a:t>dell’analisi fondamentale che non all’applicazione di modelli standard di previsione delle insolvenze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 smtClean="0"/>
              <a:t>sono stati usati i bilanci di 1000 aziende affidate e riclassificate internamente dalle banche sia come </a:t>
            </a:r>
            <a:r>
              <a:rPr lang="it-IT" sz="2000" i="1" dirty="0" err="1" smtClean="0"/>
              <a:t>good</a:t>
            </a:r>
            <a:r>
              <a:rPr lang="it-IT" sz="2000" dirty="0" smtClean="0"/>
              <a:t> sia come </a:t>
            </a:r>
            <a:r>
              <a:rPr lang="it-IT" sz="2000" i="1" dirty="0" err="1" smtClean="0"/>
              <a:t>bad</a:t>
            </a:r>
            <a:r>
              <a:rPr lang="it-IT" sz="2000" dirty="0" smtClean="0"/>
              <a:t>.</a:t>
            </a:r>
            <a:endParaRPr lang="it-IT" sz="2000" dirty="0" smtClean="0"/>
          </a:p>
          <a:p>
            <a:pPr algn="just"/>
            <a:r>
              <a:rPr lang="it-IT" sz="2000" dirty="0" smtClean="0"/>
              <a:t>Gli indicatori di tipo economico (e la loro declinazione in termini finanziari) permangono, anche durante la crisi, gli unici in grado di consentire un reale controllo e monitoraggio del rischio di credito.</a:t>
            </a:r>
          </a:p>
          <a:p>
            <a:pPr algn="just"/>
            <a:r>
              <a:rPr lang="it-IT" sz="2000" dirty="0" smtClean="0"/>
              <a:t>Le </a:t>
            </a:r>
            <a:r>
              <a:rPr lang="it-IT" sz="2000" i="1" dirty="0" err="1" smtClean="0"/>
              <a:t>policies</a:t>
            </a:r>
            <a:r>
              <a:rPr lang="it-IT" sz="2000" dirty="0" smtClean="0"/>
              <a:t> volte unicamente a favorire incentivi di tipo finanziario sono sostanzialmente inefficaci perché non incidono sull’unico parametro veramente fondamentale, ovvero la capacità di reddito/equilibrio economico delle imprese.</a:t>
            </a:r>
          </a:p>
          <a:p>
            <a:pPr algn="just"/>
            <a:endParaRPr lang="it-IT" sz="2000" dirty="0" smtClean="0"/>
          </a:p>
          <a:p>
            <a:pPr algn="just"/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Sommario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6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12776"/>
            <a:ext cx="7738760" cy="4347331"/>
          </a:xfrm>
        </p:spPr>
        <p:txBody>
          <a:bodyPr/>
          <a:lstStyle/>
          <a:p>
            <a:pPr marL="0" indent="0" algn="just">
              <a:buNone/>
            </a:pPr>
            <a:r>
              <a:rPr lang="it-IT" sz="3000" dirty="0" smtClean="0"/>
              <a:t>Solamente </a:t>
            </a:r>
            <a:r>
              <a:rPr lang="it-IT" sz="3000" dirty="0"/>
              <a:t>i rapporti </a:t>
            </a:r>
            <a:endParaRPr lang="it-IT" sz="3000" dirty="0" smtClean="0"/>
          </a:p>
          <a:p>
            <a:pPr algn="just"/>
            <a:r>
              <a:rPr lang="it-IT" sz="3000" dirty="0" smtClean="0"/>
              <a:t>«</a:t>
            </a:r>
            <a:r>
              <a:rPr lang="it-IT" sz="3000" dirty="0"/>
              <a:t>Utili distribuiti e prelievi / Reddito netto anno </a:t>
            </a:r>
            <a:r>
              <a:rPr lang="it-IT" sz="3000" dirty="0" err="1"/>
              <a:t>prec</a:t>
            </a:r>
            <a:r>
              <a:rPr lang="it-IT" sz="3000" dirty="0"/>
              <a:t>.» </a:t>
            </a:r>
            <a:endParaRPr lang="it-IT" sz="3000" dirty="0" smtClean="0"/>
          </a:p>
          <a:p>
            <a:pPr algn="just"/>
            <a:r>
              <a:rPr lang="it-IT" sz="3000" dirty="0" smtClean="0"/>
              <a:t>e </a:t>
            </a:r>
            <a:r>
              <a:rPr lang="it-IT" sz="3000" dirty="0"/>
              <a:t>«Utili distribuiti e prelievi / Patrimonio netto anno </a:t>
            </a:r>
            <a:r>
              <a:rPr lang="it-IT" sz="3000" dirty="0" err="1"/>
              <a:t>prec</a:t>
            </a:r>
            <a:r>
              <a:rPr lang="it-IT" sz="3000" dirty="0"/>
              <a:t>.» </a:t>
            </a:r>
            <a:endParaRPr lang="it-IT" sz="3000" dirty="0" smtClean="0"/>
          </a:p>
          <a:p>
            <a:pPr algn="just"/>
            <a:r>
              <a:rPr lang="it-IT" sz="3000" dirty="0" smtClean="0"/>
              <a:t>sembrano </a:t>
            </a:r>
            <a:r>
              <a:rPr lang="it-IT" sz="3000" dirty="0"/>
              <a:t>essere in grado di discriminare efficacemente i due gruppi, evidenziando dei valori di information </a:t>
            </a:r>
            <a:r>
              <a:rPr lang="it-IT" sz="3000" dirty="0" err="1"/>
              <a:t>value</a:t>
            </a:r>
            <a:r>
              <a:rPr lang="it-IT" sz="3000" dirty="0"/>
              <a:t> pari rispettivamente a 1,01 e 0,86.</a:t>
            </a:r>
          </a:p>
          <a:p>
            <a:pPr algn="just"/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70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60190"/>
            <a:ext cx="7990656" cy="4864106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00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7990656" cy="472784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800" dirty="0"/>
              <a:t>Tra le variabili patrimoniali, indicatori </a:t>
            </a:r>
            <a:r>
              <a:rPr lang="it-IT" sz="2800" b="1" dirty="0"/>
              <a:t>altamente predittivi </a:t>
            </a:r>
            <a:r>
              <a:rPr lang="it-IT" sz="2800" dirty="0"/>
              <a:t>sono risultati essere:</a:t>
            </a:r>
          </a:p>
          <a:p>
            <a:pPr lvl="0" algn="just">
              <a:lnSpc>
                <a:spcPct val="90000"/>
              </a:lnSpc>
            </a:pPr>
            <a:r>
              <a:rPr lang="it-IT" sz="2800" dirty="0"/>
              <a:t>Patrimonio netto / Totale attivo (I.V. 1,87)</a:t>
            </a:r>
          </a:p>
          <a:p>
            <a:pPr lvl="0" algn="just">
              <a:lnSpc>
                <a:spcPct val="90000"/>
              </a:lnSpc>
            </a:pPr>
            <a:r>
              <a:rPr lang="it-IT" sz="2800" dirty="0"/>
              <a:t>Indice di </a:t>
            </a:r>
            <a:r>
              <a:rPr lang="it-IT" sz="2800" dirty="0" err="1"/>
              <a:t>autocopertura</a:t>
            </a:r>
            <a:r>
              <a:rPr lang="it-IT" sz="2800" dirty="0"/>
              <a:t> delle immobilizzazioni (= PN/Attivo fisso ; I.V. 1,70)</a:t>
            </a:r>
          </a:p>
          <a:p>
            <a:pPr lvl="0" algn="just">
              <a:lnSpc>
                <a:spcPct val="90000"/>
              </a:lnSpc>
            </a:pPr>
            <a:r>
              <a:rPr lang="it-IT" sz="2800" dirty="0"/>
              <a:t>Posizione finanziaria netta / Patrimonio netto (I.V. 1,42)</a:t>
            </a:r>
          </a:p>
          <a:p>
            <a:pPr lvl="0" algn="just">
              <a:lnSpc>
                <a:spcPct val="90000"/>
              </a:lnSpc>
            </a:pPr>
            <a:r>
              <a:rPr lang="it-IT" sz="2800" dirty="0"/>
              <a:t>(</a:t>
            </a:r>
            <a:r>
              <a:rPr lang="it-IT" sz="2800" dirty="0" err="1"/>
              <a:t>Patrim.netto</a:t>
            </a:r>
            <a:r>
              <a:rPr lang="it-IT" sz="2800" dirty="0"/>
              <a:t> + Passività consolidate) / Attivo fisso (I.V. 1,41)</a:t>
            </a:r>
          </a:p>
          <a:p>
            <a:pPr lvl="0" algn="just">
              <a:lnSpc>
                <a:spcPct val="90000"/>
              </a:lnSpc>
            </a:pPr>
            <a:r>
              <a:rPr lang="it-IT" sz="2800" dirty="0"/>
              <a:t>Indice di liquidità corrente (Attivo circolante / Passività a breve ; I.V. 1,31)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893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727848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Tra le variabili patrimoniali, indicatori </a:t>
            </a:r>
            <a:r>
              <a:rPr lang="it-IT" sz="2400" b="1" dirty="0" smtClean="0"/>
              <a:t>altamente predittivi </a:t>
            </a:r>
            <a:r>
              <a:rPr lang="it-IT" sz="2400" dirty="0" smtClean="0"/>
              <a:t>sono risultati essere (segue):</a:t>
            </a:r>
          </a:p>
          <a:p>
            <a:pPr lvl="0" algn="just"/>
            <a:r>
              <a:rPr lang="it-IT" sz="2400" dirty="0" smtClean="0"/>
              <a:t>Immobilizzazioni materiali / Patrimonio netto (I.V. 1,27)</a:t>
            </a:r>
          </a:p>
          <a:p>
            <a:pPr lvl="0" algn="just"/>
            <a:r>
              <a:rPr lang="it-IT" sz="2400" dirty="0" smtClean="0"/>
              <a:t>Indice di liquidità secca (Attivo circ. netto rimanenze / Pass. a breve (I.V. 1,08)</a:t>
            </a:r>
          </a:p>
          <a:p>
            <a:pPr lvl="0" algn="just"/>
            <a:r>
              <a:rPr lang="it-IT" sz="2400" dirty="0" smtClean="0"/>
              <a:t>Posizione finanziaria lorda / Totale attivo (I.V. 1,01).</a:t>
            </a:r>
          </a:p>
          <a:p>
            <a:pPr marL="0" indent="0" algn="just">
              <a:buNone/>
            </a:pPr>
            <a:r>
              <a:rPr lang="it-IT" sz="2400" dirty="0" smtClean="0"/>
              <a:t>Viceversa, indicatori </a:t>
            </a:r>
            <a:r>
              <a:rPr lang="it-IT" sz="2400" b="1" i="1" dirty="0" smtClean="0"/>
              <a:t>scarsamente predittivi </a:t>
            </a:r>
            <a:r>
              <a:rPr lang="it-IT" sz="2400" dirty="0" smtClean="0"/>
              <a:t>sono stati i seguenti:</a:t>
            </a:r>
          </a:p>
          <a:p>
            <a:pPr lvl="0" algn="just"/>
            <a:r>
              <a:rPr lang="it-IT" sz="2400" dirty="0" smtClean="0"/>
              <a:t>Imm.ni </a:t>
            </a:r>
            <a:r>
              <a:rPr lang="it-IT" sz="2400" dirty="0"/>
              <a:t>immateriali / Totale attivo (I.V. 0,08)</a:t>
            </a:r>
          </a:p>
          <a:p>
            <a:pPr lvl="0" algn="just"/>
            <a:r>
              <a:rPr lang="it-IT" sz="2400" dirty="0"/>
              <a:t>Rimanenze / Totale attivo (I.V. 0,13)</a:t>
            </a:r>
          </a:p>
          <a:p>
            <a:pPr lvl="0" algn="just"/>
            <a:r>
              <a:rPr lang="it-IT" sz="2400" dirty="0"/>
              <a:t>Imm.ni materiali / Totale attivo (I.V. 0,17)</a:t>
            </a:r>
          </a:p>
          <a:p>
            <a:pPr algn="just"/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3130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0768"/>
            <a:ext cx="7918648" cy="4114800"/>
          </a:xfrm>
        </p:spPr>
        <p:txBody>
          <a:bodyPr/>
          <a:lstStyle/>
          <a:p>
            <a:pPr algn="just"/>
            <a:r>
              <a:rPr lang="it-IT" dirty="0"/>
              <a:t>Emergono differenze significative tra i due gruppi relativamente al livello di patrimonializzazione: le aziende buone si caratterizzano mediamente per incidenze del patrimonio netto sul totale attivo di oltre il 20%, mentre le società del gruppo «</a:t>
            </a:r>
            <a:r>
              <a:rPr lang="it-IT" dirty="0" err="1"/>
              <a:t>bad</a:t>
            </a:r>
            <a:r>
              <a:rPr lang="it-IT" dirty="0"/>
              <a:t>» presentano, in media, valori appena positivi (incidenze di circa il 2%-3% dell’attivo).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16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pic>
        <p:nvPicPr>
          <p:cNvPr id="5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2198"/>
            <a:ext cx="8291264" cy="47890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093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4763294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it-IT" sz="2400" dirty="0"/>
              <a:t>Una buona performance predittiva è stato ottenuto anche dai due indicatori «Indice di </a:t>
            </a:r>
            <a:r>
              <a:rPr lang="it-IT" sz="2400" dirty="0" err="1"/>
              <a:t>autocopertura</a:t>
            </a:r>
            <a:r>
              <a:rPr lang="it-IT" sz="2400" dirty="0"/>
              <a:t> delle immobilizzazioni» e «(</a:t>
            </a:r>
            <a:r>
              <a:rPr lang="it-IT" sz="2400" dirty="0" err="1"/>
              <a:t>patrim.netto</a:t>
            </a:r>
            <a:r>
              <a:rPr lang="it-IT" sz="2400" dirty="0"/>
              <a:t> + </a:t>
            </a:r>
            <a:r>
              <a:rPr lang="it-IT" sz="2400" dirty="0" err="1"/>
              <a:t>pass.consolidate</a:t>
            </a:r>
            <a:r>
              <a:rPr lang="it-IT" sz="2400" dirty="0"/>
              <a:t>) / attivo fisso» che hanno registrato valori di </a:t>
            </a:r>
            <a:r>
              <a:rPr lang="it-IT" sz="2400" i="1" dirty="0"/>
              <a:t>information </a:t>
            </a:r>
            <a:r>
              <a:rPr lang="it-IT" sz="2400" i="1" dirty="0" err="1"/>
              <a:t>value</a:t>
            </a:r>
            <a:r>
              <a:rPr lang="it-IT" sz="2400" i="1" dirty="0"/>
              <a:t> </a:t>
            </a:r>
            <a:r>
              <a:rPr lang="it-IT" sz="2400" dirty="0"/>
              <a:t>rispettivamente di 1,70 e 1,41.  </a:t>
            </a:r>
            <a:endParaRPr lang="it-IT" sz="2400" dirty="0" smtClean="0"/>
          </a:p>
          <a:p>
            <a:pPr algn="just">
              <a:lnSpc>
                <a:spcPct val="120000"/>
              </a:lnSpc>
            </a:pPr>
            <a:r>
              <a:rPr lang="it-IT" sz="2400" b="1" dirty="0" smtClean="0"/>
              <a:t>Sembrerebbe </a:t>
            </a:r>
            <a:r>
              <a:rPr lang="it-IT" sz="2400" b="1" dirty="0"/>
              <a:t>dunque che le aziende migliori riescano a realizzare un miglior </a:t>
            </a:r>
            <a:r>
              <a:rPr lang="it-IT" sz="2400" b="1" i="1" dirty="0" err="1"/>
              <a:t>matching</a:t>
            </a:r>
            <a:r>
              <a:rPr lang="it-IT" sz="2400" b="1" dirty="0"/>
              <a:t> tra impieghi a ml-termine e fonti di finanziamento stabili</a:t>
            </a:r>
            <a:r>
              <a:rPr lang="it-IT" sz="2400" dirty="0"/>
              <a:t>, evitando così di dover coprire parte del fabbisogno finanziario delle attività immobilizzate con passività a breve termine.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71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" y="1268760"/>
            <a:ext cx="821702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finanziarie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34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15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Redditività del capitale e sostenibilità del debito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8" y="1196752"/>
            <a:ext cx="825472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062664" cy="4176464"/>
          </a:xfrm>
        </p:spPr>
        <p:txBody>
          <a:bodyPr/>
          <a:lstStyle/>
          <a:p>
            <a:pPr algn="just"/>
            <a:r>
              <a:rPr lang="it-IT" sz="3000" dirty="0"/>
              <a:t>Le variabili illustrate nella precedente tabella, riguardanti indicatori di redditività del capitale e di </a:t>
            </a:r>
            <a:r>
              <a:rPr lang="it-IT" sz="3000" b="1" dirty="0"/>
              <a:t>sostenibilità del debito, sono risultate essere complessivamente altamente predittive</a:t>
            </a:r>
            <a:r>
              <a:rPr lang="it-IT" sz="3000" dirty="0"/>
              <a:t>.</a:t>
            </a:r>
          </a:p>
          <a:p>
            <a:pPr algn="just"/>
            <a:r>
              <a:rPr lang="it-IT" sz="3000" dirty="0"/>
              <a:t>Le </a:t>
            </a:r>
            <a:r>
              <a:rPr lang="it-IT" sz="3000" b="1" dirty="0"/>
              <a:t>migliori performance sono state ottenute dai rapporti PFN / (MOL - Oneri finanziari) e PFN / MOL</a:t>
            </a:r>
            <a:r>
              <a:rPr lang="it-IT" sz="3000" dirty="0"/>
              <a:t>, che hanno registrato valori di I.V. rispettivamente di 2,30 e 1,83.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441226"/>
            <a:ext cx="7772400" cy="97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Redditività del capitale e sostenibilità del debito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52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ChangeArrowheads="1"/>
          </p:cNvSpPr>
          <p:nvPr/>
        </p:nvSpPr>
        <p:spPr bwMode="auto">
          <a:xfrm>
            <a:off x="381000" y="1676400"/>
            <a:ext cx="85344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r" eaLnBrk="1" hangingPunct="1">
              <a:lnSpc>
                <a:spcPct val="12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charset="0"/>
              <a:buNone/>
              <a:defRPr/>
            </a:pPr>
            <a:endParaRPr lang="it-IT" sz="3600" b="0">
              <a:latin typeface="Arial" charset="0"/>
              <a:ea typeface="ＭＳ Ｐゴシック" charset="0"/>
            </a:endParaRPr>
          </a:p>
          <a:p>
            <a:pPr marL="342900" indent="-342900" algn="r" eaLnBrk="1" hangingPunct="1">
              <a:lnSpc>
                <a:spcPct val="120000"/>
              </a:lnSpc>
              <a:spcBef>
                <a:spcPct val="20000"/>
              </a:spcBef>
              <a:buClr>
                <a:srgbClr val="000066"/>
              </a:buClr>
              <a:buSzPct val="90000"/>
              <a:buFont typeface="Wingdings" charset="0"/>
              <a:buNone/>
              <a:defRPr/>
            </a:pPr>
            <a:endParaRPr lang="it-IT" sz="3600" b="0">
              <a:latin typeface="Arial" charset="0"/>
              <a:ea typeface="ＭＳ Ｐゴシック" charset="0"/>
            </a:endParaRP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41338" y="225202"/>
            <a:ext cx="7991475" cy="971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00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Indicatori di base</a:t>
            </a:r>
            <a:endParaRPr lang="it-I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00808"/>
            <a:ext cx="8305800" cy="33123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68952" cy="53285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71550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di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107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69218"/>
            <a:ext cx="8062664" cy="97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del modello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010887"/>
              </p:ext>
            </p:extLst>
          </p:nvPr>
        </p:nvGraphicFramePr>
        <p:xfrm>
          <a:off x="428588" y="1844824"/>
          <a:ext cx="8463892" cy="3174092"/>
        </p:xfrm>
        <a:graphic>
          <a:graphicData uri="http://schemas.openxmlformats.org/drawingml/2006/table">
            <a:tbl>
              <a:tblPr firstRow="1" bandRow="1"/>
              <a:tblGrid>
                <a:gridCol w="831044"/>
                <a:gridCol w="5185596"/>
                <a:gridCol w="2447252"/>
              </a:tblGrid>
              <a:tr h="7175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AREA N.ro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DESCRIZIONE AREA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 </a:t>
                      </a:r>
                      <a:endParaRPr lang="it-IT" sz="2000" b="1" dirty="0" smtClean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REDDITIVITA’ E SOSTENIBILITA’ DEL DEBITO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4277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PATRIMONIO E INDEBITAMENTO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4277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FINANZA E FLUSSI DI CASSA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4277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EQUILIBRIO STRUTTURA FINANZIARIA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4277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CRESCITA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06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1166" y="297632"/>
            <a:ext cx="7772400" cy="1187152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n.1 - redditività e sostenibilità del debito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62843"/>
              </p:ext>
            </p:extLst>
          </p:nvPr>
        </p:nvGraphicFramePr>
        <p:xfrm>
          <a:off x="631164" y="1916832"/>
          <a:ext cx="7901275" cy="3306227"/>
        </p:xfrm>
        <a:graphic>
          <a:graphicData uri="http://schemas.openxmlformats.org/drawingml/2006/table">
            <a:tbl>
              <a:tblPr firstRow="1" bandRow="1"/>
              <a:tblGrid>
                <a:gridCol w="844492"/>
                <a:gridCol w="5040560"/>
                <a:gridCol w="2016223"/>
              </a:tblGrid>
              <a:tr h="8896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N.ro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INDICATORE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 %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INFRA-AREA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5303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POSIZIONE FINANZIARIA NETTA / MOL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75951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REDDITO OPERATIVO / ONERI FINANZIARI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5303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ONERI FINANZIARI / FATTURATO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303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REDDITO NETTO / FATTURATO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831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53194"/>
            <a:ext cx="7772400" cy="97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n.2 – patrimonio e indebitamento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537388"/>
              </p:ext>
            </p:extLst>
          </p:nvPr>
        </p:nvGraphicFramePr>
        <p:xfrm>
          <a:off x="544016" y="1988840"/>
          <a:ext cx="7988424" cy="2781467"/>
        </p:xfrm>
        <a:graphic>
          <a:graphicData uri="http://schemas.openxmlformats.org/drawingml/2006/table">
            <a:tbl>
              <a:tblPr firstRow="1" bandRow="1"/>
              <a:tblGrid>
                <a:gridCol w="1085805"/>
                <a:gridCol w="4742379"/>
                <a:gridCol w="2160240"/>
              </a:tblGrid>
              <a:tr h="870371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N.ro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INDICATORE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 %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INFRA-AREA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748629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PATRIMONIO NETTO / TOTALE ATTIVO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870371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POSIZIONE FINANZIARIA NETTA / PATRIMONIO NETTO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178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6024" y="404664"/>
            <a:ext cx="7772400" cy="97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n.3 – finanza e flussi di cassa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531551"/>
              </p:ext>
            </p:extLst>
          </p:nvPr>
        </p:nvGraphicFramePr>
        <p:xfrm>
          <a:off x="616024" y="1844824"/>
          <a:ext cx="7916416" cy="2664294"/>
        </p:xfrm>
        <a:graphic>
          <a:graphicData uri="http://schemas.openxmlformats.org/drawingml/2006/table">
            <a:tbl>
              <a:tblPr firstRow="1" bandRow="1"/>
              <a:tblGrid>
                <a:gridCol w="959565"/>
                <a:gridCol w="4714776"/>
                <a:gridCol w="2242075"/>
              </a:tblGrid>
              <a:tr h="1039905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N.ro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INDICATORE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 %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INFRA-AREA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541463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AUTOFINANZIAMENTO / FATTURATO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41463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FLUSSO DI CASSA GEST. CARATT. / MOL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541463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PRELIEVI / AUTOFINANZIAMENTO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17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81186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n.4 – equilibrio struttura finanziaria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70039"/>
              </p:ext>
            </p:extLst>
          </p:nvPr>
        </p:nvGraphicFramePr>
        <p:xfrm>
          <a:off x="539552" y="2105641"/>
          <a:ext cx="8280920" cy="2601682"/>
        </p:xfrm>
        <a:graphic>
          <a:graphicData uri="http://schemas.openxmlformats.org/drawingml/2006/table">
            <a:tbl>
              <a:tblPr firstRow="1" bandRow="1"/>
              <a:tblGrid>
                <a:gridCol w="951463"/>
                <a:gridCol w="5416018"/>
                <a:gridCol w="1913439"/>
              </a:tblGrid>
              <a:tr h="820780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N.ro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INDICATORE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 %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INFRA-AREA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489311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DI LIQUIDITA’ SECCA (QUICK RATIO)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489311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DI LIQUIDITA’ CORRENTE (CURRENT RATIO)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489311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(PATRIM.NETTO + PASS.CONS.) / ATTIVO FISSO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804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n.5 – crescita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66758"/>
              </p:ext>
            </p:extLst>
          </p:nvPr>
        </p:nvGraphicFramePr>
        <p:xfrm>
          <a:off x="685800" y="1916831"/>
          <a:ext cx="7630616" cy="2486140"/>
        </p:xfrm>
        <a:graphic>
          <a:graphicData uri="http://schemas.openxmlformats.org/drawingml/2006/table">
            <a:tbl>
              <a:tblPr firstRow="1" bandRow="1"/>
              <a:tblGrid>
                <a:gridCol w="1005880"/>
                <a:gridCol w="4320480"/>
                <a:gridCol w="2304256"/>
              </a:tblGrid>
              <a:tr h="1087560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Indice N.ro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INDICATORE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PONDERAZIONE%</a:t>
                      </a:r>
                      <a:b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INFRA-AREA</a:t>
                      </a:r>
                      <a:endParaRPr lang="it-IT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667060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VAR. % FATTURATO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667060"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VAR. % VALORE DELLA PRODUZIONE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521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006" y="1160190"/>
            <a:ext cx="8312793" cy="4114800"/>
          </a:xfrm>
        </p:spPr>
        <p:txBody>
          <a:bodyPr/>
          <a:lstStyle/>
          <a:p>
            <a:pPr algn="just"/>
            <a:r>
              <a:rPr lang="it-IT" sz="2400" dirty="0"/>
              <a:t>La ricerca </a:t>
            </a:r>
            <a:r>
              <a:rPr lang="it-IT" sz="2400" dirty="0" smtClean="0"/>
              <a:t>ha </a:t>
            </a:r>
            <a:r>
              <a:rPr lang="it-IT" sz="2400" dirty="0"/>
              <a:t>permesso di </a:t>
            </a:r>
            <a:r>
              <a:rPr lang="it-IT" sz="2400" b="1" dirty="0"/>
              <a:t>validare la metodologia di </a:t>
            </a:r>
            <a:r>
              <a:rPr lang="it-IT" sz="2400" b="1" i="1" dirty="0" err="1"/>
              <a:t>scoring</a:t>
            </a:r>
            <a:r>
              <a:rPr lang="it-IT" sz="2400" b="1" dirty="0"/>
              <a:t> proposta di analisi di bilancio </a:t>
            </a:r>
            <a:r>
              <a:rPr lang="it-IT" sz="2400" dirty="0"/>
              <a:t>(</a:t>
            </a:r>
            <a:r>
              <a:rPr lang="it-IT" sz="2400" dirty="0" err="1"/>
              <a:t>Scoring</a:t>
            </a:r>
            <a:r>
              <a:rPr lang="it-IT" sz="2400" dirty="0"/>
              <a:t> R&amp;A).</a:t>
            </a:r>
          </a:p>
          <a:p>
            <a:pPr algn="just"/>
            <a:r>
              <a:rPr lang="it-IT" sz="2400" dirty="0"/>
              <a:t>L’applicazione del modello di regressione </a:t>
            </a:r>
            <a:r>
              <a:rPr lang="it-IT" sz="2400" dirty="0" smtClean="0"/>
              <a:t>logistica consentirebbe </a:t>
            </a:r>
            <a:r>
              <a:rPr lang="it-IT" sz="2400" dirty="0"/>
              <a:t>di ottenere solo un modesto miglioramento del grado di accuratezza previsionale, motivo per cui l’analisi dei costi-benefici associata a tale modello ne sconsiglierebbe la sua implementazione</a:t>
            </a:r>
            <a:r>
              <a:rPr lang="it-IT" sz="2400" b="1" dirty="0"/>
              <a:t>, a favore di un modello di tipo </a:t>
            </a:r>
            <a:r>
              <a:rPr lang="it-IT" sz="2400" b="1" i="1" dirty="0" err="1"/>
              <a:t>judgemental</a:t>
            </a:r>
            <a:r>
              <a:rPr lang="it-IT" sz="2400" b="1" dirty="0"/>
              <a:t> molto più comprensibile e trasparente rispetto ad un modello puramente stat</a:t>
            </a:r>
            <a:r>
              <a:rPr lang="it-IT" sz="2400" dirty="0"/>
              <a:t>istico.</a:t>
            </a:r>
          </a:p>
          <a:p>
            <a:pPr algn="just"/>
            <a:r>
              <a:rPr lang="it-IT" sz="2400" dirty="0"/>
              <a:t>La </a:t>
            </a:r>
            <a:r>
              <a:rPr lang="it-IT" sz="2400" b="1" dirty="0"/>
              <a:t>qualità del dato e la composizione del campione selezionato</a:t>
            </a:r>
            <a:r>
              <a:rPr lang="it-IT" sz="2400" dirty="0"/>
              <a:t>, attestano che i risultati ottenuti siano realmente indicativi delle potenzialità del </a:t>
            </a:r>
            <a:r>
              <a:rPr lang="it-IT" sz="2400" dirty="0" smtClean="0"/>
              <a:t>modello. 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303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188" y="1172490"/>
            <a:ext cx="8310611" cy="4114800"/>
          </a:xfrm>
        </p:spPr>
        <p:txBody>
          <a:bodyPr/>
          <a:lstStyle/>
          <a:p>
            <a:pPr algn="just"/>
            <a:r>
              <a:rPr lang="it-IT" sz="2600" dirty="0"/>
              <a:t>La valenza dei risultati a cui si è arrivati è stata rafforzata anche dal fatto che </a:t>
            </a:r>
            <a:r>
              <a:rPr lang="it-IT" sz="2600" b="1" dirty="0"/>
              <a:t>le posizioni «sotto controllo» da parte della banca finanziatrice nonché quelle che hanno subito un </a:t>
            </a:r>
            <a:r>
              <a:rPr lang="it-IT" sz="2600" b="1" i="1" dirty="0" err="1" smtClean="0"/>
              <a:t>downgrading</a:t>
            </a:r>
            <a:r>
              <a:rPr lang="it-IT" sz="2600" b="1" dirty="0" smtClean="0"/>
              <a:t> </a:t>
            </a:r>
            <a:r>
              <a:rPr lang="it-IT" sz="2600" b="1" dirty="0"/>
              <a:t>per una logica di tipo prudenziale, sono state equiparate a quelle </a:t>
            </a:r>
            <a:r>
              <a:rPr lang="it-IT" sz="2600" b="1" i="1" dirty="0"/>
              <a:t>non </a:t>
            </a:r>
            <a:r>
              <a:rPr lang="it-IT" sz="2600" b="1" i="1" dirty="0" err="1"/>
              <a:t>performing</a:t>
            </a:r>
            <a:r>
              <a:rPr lang="it-IT" sz="2600" i="1" dirty="0"/>
              <a:t>. </a:t>
            </a:r>
            <a:endParaRPr lang="it-IT" sz="2600" i="1" dirty="0" smtClean="0"/>
          </a:p>
          <a:p>
            <a:pPr algn="just"/>
            <a:r>
              <a:rPr lang="it-IT" sz="2600" b="1" dirty="0" smtClean="0"/>
              <a:t>L’implementazione di questo modello permette di ottenere </a:t>
            </a:r>
            <a:r>
              <a:rPr lang="it-IT" sz="2600" b="1" i="1" dirty="0" smtClean="0"/>
              <a:t>performance </a:t>
            </a:r>
            <a:r>
              <a:rPr lang="it-IT" sz="2600" b="1" dirty="0"/>
              <a:t>globali elevate e pressoché analoghe a quelle di un modello statistico multivariato</a:t>
            </a:r>
            <a:r>
              <a:rPr lang="it-IT" sz="2600" i="1" dirty="0"/>
              <a:t>,</a:t>
            </a:r>
            <a:r>
              <a:rPr lang="it-IT" sz="2600" dirty="0"/>
              <a:t> ma con un algoritmo di calcolo meno complesso ed in linea a quelle che sono considerate le </a:t>
            </a:r>
            <a:r>
              <a:rPr lang="it-IT" sz="2600" i="1" dirty="0"/>
              <a:t>best </a:t>
            </a:r>
            <a:r>
              <a:rPr lang="it-IT" sz="2600" i="1" dirty="0" err="1"/>
              <a:t>practices</a:t>
            </a:r>
            <a:r>
              <a:rPr lang="it-IT" sz="2600" i="1" dirty="0"/>
              <a:t> </a:t>
            </a:r>
            <a:r>
              <a:rPr lang="it-IT" sz="2600" dirty="0"/>
              <a:t>di finanza aziendale. </a:t>
            </a:r>
            <a:endParaRPr lang="it-IT" sz="2600" dirty="0" smtClean="0"/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3500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4114800"/>
          </a:xfrm>
        </p:spPr>
        <p:txBody>
          <a:bodyPr/>
          <a:lstStyle/>
          <a:p>
            <a:pPr marL="276225" indent="-276225" algn="just"/>
            <a:r>
              <a:rPr lang="it-IT" sz="2100" dirty="0" smtClean="0"/>
              <a:t>La </a:t>
            </a:r>
            <a:r>
              <a:rPr lang="it-IT" sz="2100" dirty="0"/>
              <a:t>facilità di reperimento delle variabili utilizzate, inoltre, rende il modello facilmente adattabile alla prassi bancaria, </a:t>
            </a:r>
            <a:r>
              <a:rPr lang="it-IT" sz="2100" b="1" dirty="0"/>
              <a:t>affiancando al doveroso giudizio circa natura, qualità e durata del fabbisogno finanziario, anche quello di sintesi consentito dal modello di </a:t>
            </a:r>
            <a:r>
              <a:rPr lang="it-IT" sz="2100" b="1" i="1" dirty="0" err="1"/>
              <a:t>scoring</a:t>
            </a:r>
            <a:r>
              <a:rPr lang="it-IT" sz="2100" b="1" dirty="0"/>
              <a:t> proposto</a:t>
            </a:r>
            <a:r>
              <a:rPr lang="it-IT" sz="2100" dirty="0"/>
              <a:t>.</a:t>
            </a:r>
          </a:p>
          <a:p>
            <a:pPr marL="276225" indent="-276225" algn="just"/>
            <a:r>
              <a:rPr lang="it-IT" sz="2100" dirty="0"/>
              <a:t>I modelli di previsione delle insolvenze dovrebbero, in generale, svolgere un ruolo di preselezione dei casi problematici e comunque essere impiegati prevalentemente per affidamenti di piccola dimensione, data la notevole componente di costi fissi dell’analisi finanziaria tradizionale, il che in effetti accade, soprattutto nel credito al consumo, </a:t>
            </a:r>
            <a:r>
              <a:rPr lang="it-IT" sz="2100" b="1" dirty="0"/>
              <a:t>mentre diverso dovrebbe essere l’approccio nel caso delle </a:t>
            </a:r>
            <a:r>
              <a:rPr lang="it-IT" sz="2100" b="1" dirty="0" err="1"/>
              <a:t>SMEs</a:t>
            </a:r>
            <a:r>
              <a:rPr lang="it-IT" sz="2100" b="1" dirty="0"/>
              <a:t>, per le quali si rende necessario, da parte della banca finanziatrice, tenere conto dell’inevitabile </a:t>
            </a:r>
            <a:r>
              <a:rPr lang="it-IT" sz="2100" b="1" i="1" dirty="0"/>
              <a:t>gap</a:t>
            </a:r>
            <a:r>
              <a:rPr lang="it-IT" sz="2100" b="1" dirty="0"/>
              <a:t> di cultura finanziaria da parte dell’</a:t>
            </a:r>
            <a:r>
              <a:rPr lang="it-IT" sz="2100" b="1" i="1" dirty="0" err="1"/>
              <a:t>owner</a:t>
            </a:r>
            <a:r>
              <a:rPr lang="it-IT" sz="2100" b="1" i="1" dirty="0"/>
              <a:t>-manager</a:t>
            </a:r>
            <a:r>
              <a:rPr lang="it-IT" sz="2100" b="1" dirty="0"/>
              <a:t>, soprattutto nel nostro Paese</a:t>
            </a:r>
            <a:r>
              <a:rPr lang="it-IT" sz="2100" dirty="0"/>
              <a:t>.</a:t>
            </a:r>
          </a:p>
          <a:p>
            <a:pPr algn="just"/>
            <a:endParaRPr lang="it-IT" sz="2100" dirty="0"/>
          </a:p>
          <a:p>
            <a:pPr algn="just"/>
            <a:endParaRPr lang="it-IT" sz="2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25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7" y="396329"/>
            <a:ext cx="8424936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6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1340768"/>
            <a:ext cx="8301608" cy="4114800"/>
          </a:xfrm>
        </p:spPr>
        <p:txBody>
          <a:bodyPr/>
          <a:lstStyle/>
          <a:p>
            <a:pPr algn="just"/>
            <a:r>
              <a:rPr lang="it-IT" sz="2400" dirty="0" smtClean="0"/>
              <a:t>Le </a:t>
            </a:r>
            <a:r>
              <a:rPr lang="it-IT" sz="2400" dirty="0"/>
              <a:t>variabili aventi maggiore capacità predittiva sono risultate, infatti, anche durante gli anni di difficoltà del decennio appena trascorso, quelle di tipo economico-reddituale, mentre un peso inferiore hanno assunto quelle di natura </a:t>
            </a:r>
            <a:r>
              <a:rPr lang="it-IT" sz="2400" dirty="0" smtClean="0"/>
              <a:t>finanziaria. </a:t>
            </a:r>
          </a:p>
          <a:p>
            <a:pPr algn="just"/>
            <a:r>
              <a:rPr lang="it-IT" sz="2400" dirty="0" smtClean="0"/>
              <a:t>Se </a:t>
            </a:r>
            <a:r>
              <a:rPr lang="it-IT" sz="2400" dirty="0"/>
              <a:t>da un lato </a:t>
            </a:r>
            <a:r>
              <a:rPr lang="it-IT" sz="2400" b="1" dirty="0"/>
              <a:t>si conferma l’inadeguatezza dell’approccio dell’analisi tradizionale per indici o della solvibilità a breve </a:t>
            </a:r>
            <a:r>
              <a:rPr lang="it-IT" sz="2400" b="1" dirty="0" smtClean="0"/>
              <a:t>termine</a:t>
            </a:r>
            <a:r>
              <a:rPr lang="it-IT" sz="2400" dirty="0" smtClean="0"/>
              <a:t>, </a:t>
            </a:r>
            <a:r>
              <a:rPr lang="it-IT" sz="2400" dirty="0"/>
              <a:t>dall’altro appare </a:t>
            </a:r>
            <a:r>
              <a:rPr lang="it-IT" sz="2400" b="1" dirty="0"/>
              <a:t>ampiamente discutibile l’insieme di provvedimenti che i Governi italiani hanno assunto nel corso degli anni della crisi per aiutare le imprese</a:t>
            </a:r>
            <a:r>
              <a:rPr lang="it-IT" sz="2400" dirty="0"/>
              <a:t>, soprattutto </a:t>
            </a:r>
            <a:r>
              <a:rPr lang="it-IT" sz="2400" dirty="0" err="1"/>
              <a:t>SMEs</a:t>
            </a:r>
            <a:r>
              <a:rPr lang="it-IT" sz="2400" dirty="0"/>
              <a:t>, a superare le difficoltà gestionali. </a:t>
            </a: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256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114800"/>
          </a:xfrm>
        </p:spPr>
        <p:txBody>
          <a:bodyPr/>
          <a:lstStyle/>
          <a:p>
            <a:pPr marL="173038" indent="-173038" algn="just"/>
            <a:r>
              <a:rPr lang="it-IT" sz="2200" dirty="0"/>
              <a:t>In particolare, </a:t>
            </a:r>
            <a:r>
              <a:rPr lang="it-IT" sz="2200" b="1" dirty="0"/>
              <a:t>tutti i provvedimenti di </a:t>
            </a:r>
            <a:r>
              <a:rPr lang="it-IT" sz="2200" b="1" i="1" dirty="0"/>
              <a:t>forbearance</a:t>
            </a:r>
            <a:r>
              <a:rPr lang="it-IT" sz="2200" b="1" dirty="0"/>
              <a:t> volti unicamente ad agevolare la dilazione dei pagamenti nei confronti di banche e intermediari finanziari e/o a fornire sostegno ai consorzi di garanzia collettiva fidi si sono rivelati nella pratica molto utilizzati ma nella sostanza del tutto inutili </a:t>
            </a:r>
            <a:r>
              <a:rPr lang="it-IT" sz="2200" dirty="0"/>
              <a:t>ad evitare la bancarotta di numerose </a:t>
            </a:r>
            <a:r>
              <a:rPr lang="it-IT" sz="2200" dirty="0" err="1"/>
              <a:t>SMEs</a:t>
            </a:r>
            <a:r>
              <a:rPr lang="it-IT" sz="2200" dirty="0" smtClean="0"/>
              <a:t>.</a:t>
            </a:r>
          </a:p>
          <a:p>
            <a:pPr marL="173038" indent="-173038" algn="just"/>
            <a:r>
              <a:rPr lang="it-IT" sz="2200" dirty="0" smtClean="0"/>
              <a:t>In </a:t>
            </a:r>
            <a:r>
              <a:rPr lang="it-IT" sz="2200" dirty="0"/>
              <a:t>altre parole, </a:t>
            </a:r>
            <a:r>
              <a:rPr lang="it-IT" sz="2200" b="1" dirty="0"/>
              <a:t>interventi basati unicamente ad agevolare temporaneamente la sola capacità restitutiva non possono funzionare se, al contempo, non si pongono in essere provvedimenti in grado di ripristinare la capacità di reddito</a:t>
            </a:r>
            <a:r>
              <a:rPr lang="it-IT" sz="2200" dirty="0"/>
              <a:t>: sotto tale profilo sono sicuramente mancati provvedimenti incisivi ed efficaci finalizzati ad agevolare, sotto il profilo fiscale, per esempio, investimenti di innovazione e ristrutturazione nonché di miglioramento del prodotto o del processo.</a:t>
            </a:r>
          </a:p>
          <a:p>
            <a:pPr marL="0" indent="0" algn="just">
              <a:buNone/>
            </a:pP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41</a:t>
            </a:fld>
            <a:endParaRPr lang="it-IT" alt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61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8496944" cy="47529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670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5" y="836712"/>
            <a:ext cx="8219256" cy="482453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854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1550"/>
          </a:xfrm>
        </p:spPr>
        <p:txBody>
          <a:bodyPr/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L’information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91264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540668" y="2852936"/>
            <a:ext cx="8001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>
                <a:latin typeface="Calibri" panose="020F0502020204030204" pitchFamily="34" charset="0"/>
              </a:rPr>
              <a:t>I criteri per stabilire se l’ I.V. di un certo </a:t>
            </a:r>
            <a:r>
              <a:rPr lang="it-IT" sz="2500" dirty="0" err="1">
                <a:latin typeface="Calibri" panose="020F0502020204030204" pitchFamily="34" charset="0"/>
              </a:rPr>
              <a:t>predittore</a:t>
            </a:r>
            <a:r>
              <a:rPr lang="it-IT" sz="2500" dirty="0">
                <a:latin typeface="Calibri" panose="020F0502020204030204" pitchFamily="34" charset="0"/>
              </a:rPr>
              <a:t> sia ritenuto abbastanza elevato da poter essere incluso in un modello di </a:t>
            </a:r>
            <a:r>
              <a:rPr lang="it-IT" sz="2500" i="1" dirty="0">
                <a:latin typeface="Calibri" panose="020F0502020204030204" pitchFamily="34" charset="0"/>
              </a:rPr>
              <a:t>credit </a:t>
            </a:r>
            <a:r>
              <a:rPr lang="it-IT" sz="2500" i="1" dirty="0" err="1">
                <a:latin typeface="Calibri" panose="020F0502020204030204" pitchFamily="34" charset="0"/>
              </a:rPr>
              <a:t>scoring</a:t>
            </a:r>
            <a:r>
              <a:rPr lang="it-IT" sz="2500" i="1" dirty="0">
                <a:latin typeface="Calibri" panose="020F0502020204030204" pitchFamily="34" charset="0"/>
              </a:rPr>
              <a:t>,</a:t>
            </a:r>
            <a:r>
              <a:rPr lang="it-IT" sz="2500" dirty="0">
                <a:latin typeface="Calibri" panose="020F0502020204030204" pitchFamily="34" charset="0"/>
              </a:rPr>
              <a:t> vengono rappresentati nella </a:t>
            </a:r>
            <a:r>
              <a:rPr lang="it-IT" sz="2500" dirty="0" smtClean="0">
                <a:latin typeface="Calibri" panose="020F0502020204030204" pitchFamily="34" charset="0"/>
              </a:rPr>
              <a:t>tabella seguente:</a:t>
            </a:r>
            <a:endParaRPr lang="it-IT" sz="2500" dirty="0">
              <a:latin typeface="Calibri" panose="020F0502020204030204" pitchFamily="34" charset="0"/>
            </a:endParaRPr>
          </a:p>
          <a:p>
            <a:pPr algn="just"/>
            <a:endParaRPr lang="it-IT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9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53194"/>
            <a:ext cx="8640960" cy="971550"/>
          </a:xfrm>
        </p:spPr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criteri per stabilire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 l’ I.V.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può essere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incluso in un modello di </a:t>
            </a:r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credit </a:t>
            </a:r>
            <a:r>
              <a:rPr lang="it-IT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scoring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00808"/>
            <a:ext cx="8207918" cy="317643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847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040" y="44624"/>
            <a:ext cx="7772400" cy="9715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 economiche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936253"/>
            <a:ext cx="8856983" cy="522905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86156-C285-4058-8C5A-3989FA63DA2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229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9C0ED"/>
      </a:lt1>
      <a:dk2>
        <a:srgbClr val="0066CC"/>
      </a:dk2>
      <a:lt2>
        <a:srgbClr val="CBCBCB"/>
      </a:lt2>
      <a:accent1>
        <a:srgbClr val="C4C2B2"/>
      </a:accent1>
      <a:accent2>
        <a:srgbClr val="00FFCC"/>
      </a:accent2>
      <a:accent3>
        <a:srgbClr val="AAB8E2"/>
      </a:accent3>
      <a:accent4>
        <a:srgbClr val="9EA4CA"/>
      </a:accent4>
      <a:accent5>
        <a:srgbClr val="DEDDD5"/>
      </a:accent5>
      <a:accent6>
        <a:srgbClr val="00E7B9"/>
      </a:accent6>
      <a:hlink>
        <a:srgbClr val="FF3300"/>
      </a:hlink>
      <a:folHlink>
        <a:srgbClr val="FF7C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12052</TotalTime>
  <Words>1939</Words>
  <Application>Microsoft Macintosh PowerPoint</Application>
  <PresentationFormat>Presentazione su schermo (4:3)</PresentationFormat>
  <Paragraphs>221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Blank Presentation</vt:lpstr>
      <vt:lpstr>International conference on small businesses, banks, finance, innovation and growth </vt:lpstr>
      <vt:lpstr>Sommario</vt:lpstr>
      <vt:lpstr>Indicatori di base</vt:lpstr>
      <vt:lpstr>Presentazione di PowerPoint</vt:lpstr>
      <vt:lpstr>Presentazione di PowerPoint</vt:lpstr>
      <vt:lpstr>Presentazione di PowerPoint</vt:lpstr>
      <vt:lpstr>L’information value</vt:lpstr>
      <vt:lpstr>I criteri per stabilire se l’ I.V. può essere incluso in un modello di credit scoring</vt:lpstr>
      <vt:lpstr>Variabili economiche</vt:lpstr>
      <vt:lpstr>Variabili economiche</vt:lpstr>
      <vt:lpstr>Variabili economiche</vt:lpstr>
      <vt:lpstr>Variabili economiche</vt:lpstr>
      <vt:lpstr>Variabili economiche</vt:lpstr>
      <vt:lpstr>Variabili economiche</vt:lpstr>
      <vt:lpstr>Variabili finanziarie</vt:lpstr>
      <vt:lpstr>Variabili finanziarie</vt:lpstr>
      <vt:lpstr>Variabili finanziarie</vt:lpstr>
      <vt:lpstr>Variabili finanziarie</vt:lpstr>
      <vt:lpstr>Variabili finanziarie</vt:lpstr>
      <vt:lpstr>Variabili finanziarie</vt:lpstr>
      <vt:lpstr>Variabili finanziarie</vt:lpstr>
      <vt:lpstr>Variabili patrimoniali</vt:lpstr>
      <vt:lpstr>Variabili finanziarie</vt:lpstr>
      <vt:lpstr>Variabili finanziarie</vt:lpstr>
      <vt:lpstr>Variabili finanziarie</vt:lpstr>
      <vt:lpstr>Variabili finanziarie</vt:lpstr>
      <vt:lpstr>Variabili finanziarie</vt:lpstr>
      <vt:lpstr>Redditività del capitale e sostenibilità del debito </vt:lpstr>
      <vt:lpstr>Redditività del capitale e sostenibilità del debito </vt:lpstr>
      <vt:lpstr>Procedura di cross-validation </vt:lpstr>
      <vt:lpstr>Sviluppo del modello  di credit scoring </vt:lpstr>
      <vt:lpstr>Area n.1 - redditività e sostenibilità del debito  </vt:lpstr>
      <vt:lpstr>Area n.2 – patrimonio e indebitamento</vt:lpstr>
      <vt:lpstr>Area n.3 – finanza e flussi di cassa </vt:lpstr>
      <vt:lpstr>Area n.4 – equilibrio struttura finanziaria</vt:lpstr>
      <vt:lpstr>Area n.5 – crescita</vt:lpstr>
      <vt:lpstr>Conclusioni </vt:lpstr>
      <vt:lpstr>Conclusioni </vt:lpstr>
      <vt:lpstr>Conclusioni </vt:lpstr>
      <vt:lpstr>Conclusioni </vt:lpstr>
      <vt:lpstr>Conclusioni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on small businesses, banks, finance, innovation and growth </dc:title>
  <dc:subject/>
  <dc:creator/>
  <cp:keywords/>
  <dc:description/>
  <cp:lastModifiedBy>Alessandro Berti</cp:lastModifiedBy>
  <cp:revision>638</cp:revision>
  <cp:lastPrinted>2016-04-11T14:26:33Z</cp:lastPrinted>
  <dcterms:created xsi:type="dcterms:W3CDTF">2004-01-28T14:27:45Z</dcterms:created>
  <dcterms:modified xsi:type="dcterms:W3CDTF">2017-10-10T05:15:50Z</dcterms:modified>
  <cp:category/>
</cp:coreProperties>
</file>