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85" r:id="rId2"/>
    <p:sldId id="486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BC"/>
    <a:srgbClr val="008000"/>
    <a:srgbClr val="0037A4"/>
    <a:srgbClr val="990000"/>
    <a:srgbClr val="00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 autoAdjust="0"/>
    <p:restoredTop sz="95017" autoAdjust="0"/>
  </p:normalViewPr>
  <p:slideViewPr>
    <p:cSldViewPr>
      <p:cViewPr varScale="1">
        <p:scale>
          <a:sx n="84" d="100"/>
          <a:sy n="84" d="100"/>
        </p:scale>
        <p:origin x="-152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6B3534-0235-48B6-ADC4-DBE36DBCF78D}" type="datetimeFigureOut">
              <a:rPr lang="en-US"/>
              <a:pPr>
                <a:defRPr/>
              </a:pPr>
              <a:t>10/9/2017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D1C530-7220-48C8-B21C-21E7851C7D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1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1C530-7220-48C8-B21C-21E7851C7D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27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lendb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36613"/>
            <a:ext cx="8496300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SBA 2c logo blk type +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2400"/>
            <a:ext cx="13827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200"/>
            </a:lvl1pPr>
          </a:lstStyle>
          <a:p>
            <a:pPr>
              <a:defRPr/>
            </a:pPr>
            <a:fld id="{74661E43-5491-4615-B749-B55D969E4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6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152400"/>
            <a:ext cx="68040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08050"/>
            <a:ext cx="8461375" cy="57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altLang="en-US" smtClean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74125" y="6610350"/>
            <a:ext cx="187325" cy="184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>
                <a:solidFill>
                  <a:srgbClr val="000000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629C3DB-F7C7-4A23-990E-8FDB6F4576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Arial" charset="0"/>
          <a:ea typeface="ＭＳ Ｐゴシック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 charset="0"/>
          <a:ea typeface="ＭＳ Ｐゴシック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Arial" charset="0"/>
          <a:ea typeface="ＭＳ Ｐゴシック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 charset="0"/>
          <a:ea typeface="ＭＳ Ｐゴシック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  <a:ea typeface="ＭＳ Ｐゴシック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iuseppe.gramigna@sba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2438400"/>
            <a:ext cx="8382000" cy="1470025"/>
          </a:xfrm>
        </p:spPr>
        <p:txBody>
          <a:bodyPr tIns="0" rIns="0" bIns="0" rtlCol="0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66FF"/>
                </a:solidFill>
              </a:rPr>
              <a:t/>
            </a:r>
            <a:br>
              <a:rPr lang="en-US" sz="3600" dirty="0" smtClean="0">
                <a:solidFill>
                  <a:srgbClr val="0066FF"/>
                </a:solidFill>
              </a:rPr>
            </a:br>
            <a:r>
              <a:rPr lang="en-US" sz="3100" b="1" dirty="0" smtClean="0">
                <a:solidFill>
                  <a:srgbClr val="0066FF"/>
                </a:solidFill>
              </a:rPr>
              <a:t>Financing </a:t>
            </a:r>
            <a:r>
              <a:rPr lang="en-US" sz="3100" b="1" dirty="0" smtClean="0">
                <a:solidFill>
                  <a:srgbClr val="0066FF"/>
                </a:solidFill>
              </a:rPr>
              <a:t>Innovation - The Case for Mutual Guarantee Societies</a:t>
            </a:r>
            <a:r>
              <a:rPr lang="en-US" sz="1000" b="1" dirty="0">
                <a:solidFill>
                  <a:srgbClr val="0066FF"/>
                </a:solidFill>
              </a:rPr>
              <a:t/>
            </a:r>
            <a:br>
              <a:rPr lang="en-US" sz="1000" b="1" dirty="0">
                <a:solidFill>
                  <a:srgbClr val="0066FF"/>
                </a:solidFill>
              </a:rPr>
            </a:br>
            <a:r>
              <a:rPr lang="en-US" sz="2200" b="1" dirty="0">
                <a:solidFill>
                  <a:schemeClr val="tx1"/>
                </a:solidFill>
              </a:rPr>
              <a:t>International Conference on </a:t>
            </a:r>
            <a:r>
              <a:rPr lang="en-US" sz="2200" b="1" dirty="0" smtClean="0">
                <a:solidFill>
                  <a:schemeClr val="tx1"/>
                </a:solidFill>
              </a:rPr>
              <a:t>Small Businesses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Banks</a:t>
            </a:r>
            <a:r>
              <a:rPr lang="en-US" sz="2200" dirty="0">
                <a:solidFill>
                  <a:schemeClr val="tx1"/>
                </a:solidFill>
              </a:rPr>
              <a:t>, Finance, Innovation and </a:t>
            </a:r>
            <a:r>
              <a:rPr lang="en-US" sz="2200" dirty="0" smtClean="0">
                <a:solidFill>
                  <a:schemeClr val="tx1"/>
                </a:solidFill>
              </a:rPr>
              <a:t>Growth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rgbClr val="0066FF"/>
                </a:solidFill>
              </a:rPr>
              <a:t> </a:t>
            </a:r>
            <a:r>
              <a:rPr lang="it-IT" sz="2200" dirty="0">
                <a:solidFill>
                  <a:schemeClr val="tx1"/>
                </a:solidFill>
              </a:rPr>
              <a:t>Università di </a:t>
            </a:r>
            <a:r>
              <a:rPr lang="it-IT" sz="2200" dirty="0" smtClean="0">
                <a:solidFill>
                  <a:schemeClr val="tx1"/>
                </a:solidFill>
              </a:rPr>
              <a:t>Urbino, </a:t>
            </a:r>
            <a:r>
              <a:rPr lang="it-IT" sz="2200" dirty="0">
                <a:solidFill>
                  <a:schemeClr val="tx1"/>
                </a:solidFill>
              </a:rPr>
              <a:t>Carlo Bo</a:t>
            </a:r>
            <a:br>
              <a:rPr lang="it-IT" sz="2200" dirty="0">
                <a:solidFill>
                  <a:schemeClr val="tx1"/>
                </a:solidFill>
              </a:rPr>
            </a:br>
            <a:r>
              <a:rPr lang="it-IT" sz="2200" dirty="0">
                <a:solidFill>
                  <a:schemeClr val="tx1"/>
                </a:solidFill>
              </a:rPr>
              <a:t>12-13 October 2017</a:t>
            </a:r>
            <a:br>
              <a:rPr lang="it-IT" sz="2200" dirty="0">
                <a:solidFill>
                  <a:schemeClr val="tx1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</a:rPr>
              <a:t>Urbino, Italy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7308FF-29BC-4D4A-AB69-9A723E56BDB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1447800" y="4267200"/>
            <a:ext cx="6781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-27790" y="4451866"/>
            <a:ext cx="9144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1400" b="1" dirty="0"/>
          </a:p>
          <a:p>
            <a:pPr algn="ctr" eaLnBrk="1" hangingPunct="1"/>
            <a:r>
              <a:rPr lang="en-US" altLang="en-US" sz="1400" b="1" dirty="0"/>
              <a:t>Giuseppe </a:t>
            </a:r>
            <a:r>
              <a:rPr lang="en-US" altLang="en-US" sz="1400" b="1" dirty="0" smtClean="0"/>
              <a:t>Gramigna</a:t>
            </a:r>
            <a:endParaRPr lang="en-US" altLang="en-US" sz="1400" b="1" dirty="0"/>
          </a:p>
          <a:p>
            <a:pPr algn="ctr" eaLnBrk="1" hangingPunct="1"/>
            <a:r>
              <a:rPr lang="en-US" altLang="en-US" sz="1400" dirty="0" smtClean="0">
                <a:hlinkClick r:id="rId2"/>
              </a:rPr>
              <a:t>giuseppe.gramigna@sba.gov</a:t>
            </a:r>
            <a:endParaRPr lang="en-US" altLang="en-US" sz="1400" dirty="0"/>
          </a:p>
          <a:p>
            <a:pPr algn="ctr" eaLnBrk="1" hangingPunct="1"/>
            <a:endParaRPr lang="en-US" altLang="en-US" sz="1400" dirty="0"/>
          </a:p>
          <a:p>
            <a:pPr algn="ctr" eaLnBrk="1" hangingPunct="1"/>
            <a:endParaRPr lang="en-US" altLang="en-US" sz="14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5712767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The statements, findings, conclusions, and recommendations </a:t>
            </a:r>
            <a:r>
              <a:rPr lang="en-US" altLang="en-US" sz="1200" dirty="0" smtClean="0"/>
              <a:t>in </a:t>
            </a:r>
            <a:r>
              <a:rPr lang="en-US" altLang="en-US" sz="1200" dirty="0"/>
              <a:t>this study are those of the </a:t>
            </a:r>
            <a:r>
              <a:rPr lang="en-US" altLang="en-US" sz="1200" dirty="0" smtClean="0"/>
              <a:t>author, </a:t>
            </a:r>
            <a:r>
              <a:rPr lang="en-US" altLang="en-US" sz="1200" dirty="0"/>
              <a:t>and do not necessarily reflect his position as the Chief Economist at the United States Small </a:t>
            </a:r>
            <a:r>
              <a:rPr lang="en-US" altLang="en-US" sz="1200"/>
              <a:t>Business </a:t>
            </a:r>
            <a:r>
              <a:rPr lang="en-US" altLang="en-US" sz="1200" smtClean="0"/>
              <a:t>Administration.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240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661E43-5491-4615-B749-B55D969E440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48" y="609600"/>
            <a:ext cx="8623152" cy="586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0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">
      <a:majorFont>
        <a:latin typeface=""/>
        <a:ea typeface=""/>
        <a:cs typeface="ＭＳ Ｐゴシック"/>
      </a:majorFont>
      <a:minorFont>
        <a:latin typeface=""/>
        <a:ea typeface="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25994</TotalTime>
  <Words>43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PowerPoint Template</vt:lpstr>
      <vt:lpstr> Financing Innovation - The Case for Mutual Guarantee Societies International Conference on Small Businesses Banks, Finance, Innovation and Growth  Università di Urbino, Carlo Bo 12-13 October 2017 Urbino, Italy   </vt:lpstr>
      <vt:lpstr>PowerPoint Presentation</vt:lpstr>
    </vt:vector>
  </TitlesOfParts>
  <Company>Small Business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Giuseppe Gramigna</dc:creator>
  <cp:lastModifiedBy>Gramigna, Giuseppe E.</cp:lastModifiedBy>
  <cp:revision>2041</cp:revision>
  <cp:lastPrinted>2012-10-10T18:30:43Z</cp:lastPrinted>
  <dcterms:created xsi:type="dcterms:W3CDTF">2010-03-12T15:51:04Z</dcterms:created>
  <dcterms:modified xsi:type="dcterms:W3CDTF">2017-10-09T13:51:59Z</dcterms:modified>
</cp:coreProperties>
</file>